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312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</p:sldIdLst>
  <p:sldSz cx="9144000" cy="5143500" type="screen16x9"/>
  <p:notesSz cx="6858000" cy="9144000"/>
  <p:custDataLst>
    <p:tags r:id="rId17"/>
  </p:custDataLst>
  <p:defaultTextStyle>
    <a:defPPr>
      <a:defRPr lang="en-US"/>
    </a:defPPr>
    <a:lvl1pPr marL="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91430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Med Template - Widescreen" id="{AAAB4C92-5A81-4974-A6D0-0E4533F302A3}">
          <p14:sldIdLst>
            <p14:sldId id="312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57" autoAdjust="0"/>
    <p:restoredTop sz="94660"/>
  </p:normalViewPr>
  <p:slideViewPr>
    <p:cSldViewPr>
      <p:cViewPr varScale="1">
        <p:scale>
          <a:sx n="149" d="100"/>
          <a:sy n="149" d="100"/>
        </p:scale>
        <p:origin x="57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mpert, Ethan" userId="eee57c4e-2dd3-41a8-ab02-bdd0128d49b9" providerId="ADAL" clId="{72E89CC1-2FF3-4294-B25A-639E19D65252}"/>
    <pc:docChg chg="custSel modSld">
      <pc:chgData name="Gumpert, Ethan" userId="eee57c4e-2dd3-41a8-ab02-bdd0128d49b9" providerId="ADAL" clId="{72E89CC1-2FF3-4294-B25A-639E19D65252}" dt="2020-06-26T17:20:08.651" v="75" actId="20577"/>
      <pc:docMkLst>
        <pc:docMk/>
      </pc:docMkLst>
      <pc:sldChg chg="modSp">
        <pc:chgData name="Gumpert, Ethan" userId="eee57c4e-2dd3-41a8-ab02-bdd0128d49b9" providerId="ADAL" clId="{72E89CC1-2FF3-4294-B25A-639E19D65252}" dt="2020-06-26T17:20:08.651" v="75" actId="20577"/>
        <pc:sldMkLst>
          <pc:docMk/>
          <pc:sldMk cId="2288339548" sldId="273"/>
        </pc:sldMkLst>
        <pc:spChg chg="mod">
          <ac:chgData name="Gumpert, Ethan" userId="eee57c4e-2dd3-41a8-ab02-bdd0128d49b9" providerId="ADAL" clId="{72E89CC1-2FF3-4294-B25A-639E19D65252}" dt="2020-06-26T17:20:08.651" v="75" actId="20577"/>
          <ac:spMkLst>
            <pc:docMk/>
            <pc:sldMk cId="2288339548" sldId="273"/>
            <ac:spMk id="5" creationId="{7E781822-37EC-4931-BCD6-10C226B27820}"/>
          </ac:spMkLst>
        </pc:spChg>
      </pc:sldChg>
      <pc:sldChg chg="modSp">
        <pc:chgData name="Gumpert, Ethan" userId="eee57c4e-2dd3-41a8-ab02-bdd0128d49b9" providerId="ADAL" clId="{72E89CC1-2FF3-4294-B25A-639E19D65252}" dt="2020-06-26T17:18:51.874" v="19" actId="20577"/>
        <pc:sldMkLst>
          <pc:docMk/>
          <pc:sldMk cId="2717951442" sldId="286"/>
        </pc:sldMkLst>
        <pc:spChg chg="mod">
          <ac:chgData name="Gumpert, Ethan" userId="eee57c4e-2dd3-41a8-ab02-bdd0128d49b9" providerId="ADAL" clId="{72E89CC1-2FF3-4294-B25A-639E19D65252}" dt="2020-06-26T17:18:51.874" v="19" actId="20577"/>
          <ac:spMkLst>
            <pc:docMk/>
            <pc:sldMk cId="2717951442" sldId="286"/>
            <ac:spMk id="2" creationId="{963C8452-DF0F-4320-813F-E72FDD3BDF8C}"/>
          </ac:spMkLst>
        </pc:spChg>
      </pc:sldChg>
      <pc:sldChg chg="modSp">
        <pc:chgData name="Gumpert, Ethan" userId="eee57c4e-2dd3-41a8-ab02-bdd0128d49b9" providerId="ADAL" clId="{72E89CC1-2FF3-4294-B25A-639E19D65252}" dt="2020-06-26T17:19:19.381" v="63" actId="20577"/>
        <pc:sldMkLst>
          <pc:docMk/>
          <pc:sldMk cId="553367523" sldId="290"/>
        </pc:sldMkLst>
        <pc:spChg chg="mod">
          <ac:chgData name="Gumpert, Ethan" userId="eee57c4e-2dd3-41a8-ab02-bdd0128d49b9" providerId="ADAL" clId="{72E89CC1-2FF3-4294-B25A-639E19D65252}" dt="2020-06-26T17:19:04.166" v="24" actId="20577"/>
          <ac:spMkLst>
            <pc:docMk/>
            <pc:sldMk cId="553367523" sldId="290"/>
            <ac:spMk id="2" creationId="{963C8452-DF0F-4320-813F-E72FDD3BDF8C}"/>
          </ac:spMkLst>
        </pc:spChg>
        <pc:spChg chg="mod">
          <ac:chgData name="Gumpert, Ethan" userId="eee57c4e-2dd3-41a8-ab02-bdd0128d49b9" providerId="ADAL" clId="{72E89CC1-2FF3-4294-B25A-639E19D65252}" dt="2020-06-26T17:19:19.381" v="63" actId="20577"/>
          <ac:spMkLst>
            <pc:docMk/>
            <pc:sldMk cId="553367523" sldId="290"/>
            <ac:spMk id="6" creationId="{7401E7FB-9716-4725-989E-1942CA6E11EE}"/>
          </ac:spMkLst>
        </pc:spChg>
      </pc:sldChg>
    </pc:docChg>
  </pc:docChgLst>
  <pc:docChgLst>
    <pc:chgData name="Kassem, Rana [GTSBE]" userId="e4c360c7-7847-46e6-bdb2-4d20c8ce8a85" providerId="ADAL" clId="{DA3B105A-C161-4229-99D7-8EFBFA11AC2D}"/>
    <pc:docChg chg="modSld">
      <pc:chgData name="Kassem, Rana [GTSBE]" userId="e4c360c7-7847-46e6-bdb2-4d20c8ce8a85" providerId="ADAL" clId="{DA3B105A-C161-4229-99D7-8EFBFA11AC2D}" dt="2021-05-19T07:46:31.060" v="9" actId="207"/>
      <pc:docMkLst>
        <pc:docMk/>
      </pc:docMkLst>
      <pc:sldChg chg="addSp modSp mod">
        <pc:chgData name="Kassem, Rana [GTSBE]" userId="e4c360c7-7847-46e6-bdb2-4d20c8ce8a85" providerId="ADAL" clId="{DA3B105A-C161-4229-99D7-8EFBFA11AC2D}" dt="2021-05-19T07:46:31.060" v="9" actId="207"/>
        <pc:sldMkLst>
          <pc:docMk/>
          <pc:sldMk cId="521599352" sldId="312"/>
        </pc:sldMkLst>
        <pc:spChg chg="mod">
          <ac:chgData name="Kassem, Rana [GTSBE]" userId="e4c360c7-7847-46e6-bdb2-4d20c8ce8a85" providerId="ADAL" clId="{DA3B105A-C161-4229-99D7-8EFBFA11AC2D}" dt="2021-05-19T07:45:59.001" v="0" actId="1076"/>
          <ac:spMkLst>
            <pc:docMk/>
            <pc:sldMk cId="521599352" sldId="312"/>
            <ac:spMk id="9" creationId="{A2C44AA8-93B2-5D44-9491-F0CE9E2D6310}"/>
          </ac:spMkLst>
        </pc:spChg>
        <pc:spChg chg="add mod">
          <ac:chgData name="Kassem, Rana [GTSBE]" userId="e4c360c7-7847-46e6-bdb2-4d20c8ce8a85" providerId="ADAL" clId="{DA3B105A-C161-4229-99D7-8EFBFA11AC2D}" dt="2021-05-19T07:46:31.060" v="9" actId="207"/>
          <ac:spMkLst>
            <pc:docMk/>
            <pc:sldMk cId="521599352" sldId="312"/>
            <ac:spMk id="10" creationId="{298BB615-41D4-4CA4-84A3-99AA19D781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62B5B-FC4D-8846-8294-0C8C7C49C10B}" type="datetimeFigureOut">
              <a:rPr lang="en-US" smtClean="0"/>
              <a:t>2/21/2022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730E7-6732-F843-96E6-095624929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0CB99EB-179F-1846-AB36-96678F0CDE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319"/>
            <a:ext cx="1163853" cy="53620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EFEB6CA-1C35-2743-ACF4-9D5E9C314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37494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8F5AFBC-A3D6-D240-A3D6-91E3CC0769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2"/>
              </a:buClr>
              <a:buFont typeface="Arial" panose="020B0604020202020204" pitchFamily="34" charset="0"/>
              <a:buChar char="•"/>
              <a:defRPr sz="1853">
                <a:solidFill>
                  <a:schemeClr val="bg1">
                    <a:lumMod val="10000"/>
                  </a:schemeClr>
                </a:solidFill>
                <a:latin typeface="+mn-lt"/>
              </a:defRPr>
            </a:lvl1pPr>
            <a:lvl2pPr>
              <a:buClr>
                <a:schemeClr val="accent2"/>
              </a:buClr>
              <a:defRPr sz="1588">
                <a:solidFill>
                  <a:schemeClr val="bg1">
                    <a:lumMod val="10000"/>
                  </a:schemeClr>
                </a:solidFill>
              </a:defRPr>
            </a:lvl2pPr>
            <a:lvl3pPr>
              <a:buClr>
                <a:schemeClr val="accent2"/>
              </a:buClr>
              <a:defRPr sz="1390">
                <a:solidFill>
                  <a:schemeClr val="bg1">
                    <a:lumMod val="10000"/>
                  </a:schemeClr>
                </a:solidFill>
              </a:defRPr>
            </a:lvl3pPr>
            <a:lvl4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4pPr>
            <a:lvl5pPr>
              <a:buClr>
                <a:schemeClr val="accent2"/>
              </a:buClr>
              <a:defRPr sz="1191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96C586-57C6-CA4F-AFF1-7BC08931A4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7D432F5-3E5E-6148-9063-3D7B0C996F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45025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sp>
        <p:nvSpPr>
          <p:cNvPr id="12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F56AF8D-354B-A149-AD28-AE5D621C1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2823882"/>
            <a:ext cx="8312727" cy="1645101"/>
          </a:xfrm>
          <a:prstGeom prst="rect">
            <a:avLst/>
          </a:prstGeom>
        </p:spPr>
        <p:txBody>
          <a:bodyPr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CDEFE32-443F-3A4F-BB88-B9AAD7441E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04107"/>
            <a:ext cx="1163853" cy="53662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D448C27-631B-7C4C-A0DA-B64686124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533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18738FC-26FE-F644-BDB4-BA654ED9DB5F}"/>
              </a:ext>
            </a:extLst>
          </p:cNvPr>
          <p:cNvSpPr/>
          <p:nvPr userDrawn="1"/>
        </p:nvSpPr>
        <p:spPr>
          <a:xfrm>
            <a:off x="0" y="3"/>
            <a:ext cx="9144000" cy="51434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FE1DA31-21A3-2041-A0F2-98DB1B36C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3" y="199929"/>
            <a:ext cx="1413991" cy="47458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5F31022-4F20-3744-AC82-9D6BB26E1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896576"/>
            <a:ext cx="8312727" cy="2351574"/>
          </a:xfrm>
          <a:prstGeom prst="rect">
            <a:avLst/>
          </a:prstGeom>
        </p:spPr>
        <p:txBody>
          <a:bodyPr numCol="3" spcCol="274320"/>
          <a:lstStyle>
            <a:lvl1pPr marL="302575" indent="-302575">
              <a:buClr>
                <a:schemeClr val="accent3"/>
              </a:buClr>
              <a:buFont typeface="Arial" panose="020B0604020202020204" pitchFamily="34" charset="0"/>
              <a:buChar char="•"/>
              <a:defRPr sz="1853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3"/>
              </a:buClr>
              <a:defRPr sz="1588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39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1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4"/>
            <a:endParaRPr lang="en-US"/>
          </a:p>
          <a:p>
            <a:pPr lvl="4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5FAEB55-E87A-B34E-AB73-3D05CA530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13" y="1010618"/>
            <a:ext cx="8312727" cy="806824"/>
          </a:xfrm>
          <a:prstGeom prst="rect">
            <a:avLst/>
          </a:prstGeom>
        </p:spPr>
        <p:txBody>
          <a:bodyPr/>
          <a:lstStyle>
            <a:lvl1pPr algn="l">
              <a:defRPr sz="264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9882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F5E4279-3A9A-C045-BF02-BB248C538DC0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91"/>
          </a:p>
        </p:txBody>
      </p:sp>
    </p:spTree>
    <p:extLst>
      <p:ext uri="{BB962C8B-B14F-4D97-AF65-F5344CB8AC3E}">
        <p14:creationId xmlns:p14="http://schemas.microsoft.com/office/powerpoint/2010/main" val="32911116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5" r:id="rId4"/>
    <p:sldLayoutId id="2147483652" r:id="rId5"/>
  </p:sldLayoutIdLst>
  <p:transition/>
  <p:txStyles>
    <p:titleStyle>
      <a:lvl1pPr algn="ctr" defTabSz="605150" rtl="0" eaLnBrk="1" latinLnBrk="0" hangingPunct="1">
        <a:spcBef>
          <a:spcPct val="0"/>
        </a:spcBef>
        <a:buNone/>
        <a:defRPr sz="2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8" kern="1200">
          <a:solidFill>
            <a:schemeClr val="tx1"/>
          </a:solidFill>
          <a:latin typeface="+mn-lt"/>
          <a:ea typeface="+mn-ea"/>
          <a:cs typeface="+mn-cs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53" kern="1200">
          <a:solidFill>
            <a:schemeClr val="tx1"/>
          </a:solidFill>
          <a:latin typeface="+mn-lt"/>
          <a:ea typeface="+mn-ea"/>
          <a:cs typeface="+mn-cs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»"/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hyperlink" Target="https://www.advamed.org/issues/ethics-compliance/global-distributor-compliance-toolkit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E3ACBB3-06C4-264E-A7C8-6494F609CCB5}"/>
              </a:ext>
            </a:extLst>
          </p:cNvPr>
          <p:cNvSpPr/>
          <p:nvPr/>
        </p:nvSpPr>
        <p:spPr>
          <a:xfrm>
            <a:off x="3733800" y="2114550"/>
            <a:ext cx="5257799" cy="2743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228600" y="694551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dirty="0">
                <a:solidFill>
                  <a:srgbClr val="1F366A"/>
                </a:solidFill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2895599" cy="19100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Yemekler</a:t>
            </a:r>
            <a:endParaRPr lang="en-US" sz="210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</a:pPr>
            <a:r>
              <a:rPr lang="tr-TR" sz="1800" b="1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Yapabilecekleriniz: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SMM ve KG’lere sık olmamak ve mütevazı olmak kaydıyla işle ilgili yemekler verebilirsiniz.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4FB0ABF4-2679-EC4D-AF63-F6418E688D42}"/>
              </a:ext>
            </a:extLst>
          </p:cNvPr>
          <p:cNvSpPr txBox="1"/>
          <p:nvPr/>
        </p:nvSpPr>
        <p:spPr>
          <a:xfrm>
            <a:off x="3886200" y="2266950"/>
            <a:ext cx="5024718" cy="22555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1300" b="1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Uyumlu bir etkileşim için ipuçları: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3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Yemeğin odağının iş veya eğitim amacında kalmasını sağlayın.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3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Etkin bir görüşme yapabileceğiniz mütevazı bir restoran seçin.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3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Yemek maliyetinin şirketinizin dahili yemek limitleri içerisinde olduğundan emin olun.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3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SMM veya KG’lerin kişisel konuklarına yemek vermeyin.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3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SMM ve KG’leri yemeklere kişisel konuk getirmekten caydırın.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3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Ayrıntılı faturaları saklayın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298BB615-41D4-4CA4-84A3-99AA19D781AD}"/>
              </a:ext>
            </a:extLst>
          </p:cNvPr>
          <p:cNvSpPr txBox="1"/>
          <p:nvPr/>
        </p:nvSpPr>
        <p:spPr>
          <a:xfrm>
            <a:off x="144290" y="70378"/>
            <a:ext cx="6858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tr-TR" sz="1100" b="1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Sorumluluk Reddi</a:t>
            </a:r>
            <a:r>
              <a:rPr lang="tr-TR" sz="1100" b="0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: Lütfen, bu belgenin Advanced Medical Technology Association® (AdvaMed®)  </a:t>
            </a:r>
            <a:r>
              <a:rPr lang="en-US" sz="1100" b="0" i="0" strike="noStrike" cap="none" spc="0" baseline="0" dirty="0" smtClean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/>
            </a:r>
            <a:br>
              <a:rPr lang="en-US" sz="1100" b="0" i="0" strike="noStrike" cap="none" spc="0" baseline="0" dirty="0" smtClean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</a:br>
            <a:r>
              <a:rPr lang="tr-TR" sz="1100" b="0" i="0" strike="noStrike" cap="none" spc="0" baseline="0" dirty="0" smtClean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web </a:t>
            </a:r>
            <a:r>
              <a:rPr lang="tr-TR" sz="1100" b="0" i="0" strike="noStrike" cap="none" spc="0" baseline="0" dirty="0">
                <a:solidFill>
                  <a:srgbClr val="FF0000"/>
                </a:solidFill>
                <a:effectLst/>
                <a:latin typeface="Lato"/>
                <a:ea typeface="Lato"/>
                <a:cs typeface="Lato"/>
              </a:rPr>
              <a:t>sitesinde bulunan “Küresel Distribütör Uyum Araç Setinden” alındığını unutmayın: </a:t>
            </a:r>
            <a:r>
              <a:rPr lang="en-US" sz="1100" u="sng" dirty="0">
                <a:solidFill>
                  <a:srgbClr val="F3F3F3">
                    <a:lumMod val="10000"/>
                  </a:srgbClr>
                </a:solidFill>
                <a:latin typeface="Lato"/>
                <a:ea typeface="Calibri" panose="020F0502020204030204" pitchFamily="34" charset="0"/>
                <a:hlinkClick r:id="rId5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https://www.advamed.org/issues/ethics-compliance/global-distributor-compliance-toolkit</a:t>
            </a:r>
            <a:r>
              <a:rPr lang="en-US" sz="1100" dirty="0">
                <a:solidFill>
                  <a:srgbClr val="F3F3F3">
                    <a:lumMod val="10000"/>
                  </a:srgbClr>
                </a:solidFill>
                <a:latin typeface="Lato"/>
                <a:ea typeface="Calibri" panose="020F0502020204030204" pitchFamily="34" charset="0"/>
              </a:rPr>
              <a:t> </a:t>
            </a:r>
            <a:endParaRPr lang="en-US" sz="1000" dirty="0">
              <a:solidFill>
                <a:schemeClr val="bg1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59935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6095999" cy="231140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Hediyeler ve Eğlence</a:t>
            </a:r>
          </a:p>
          <a:p>
            <a:pPr>
              <a:spcAft>
                <a:spcPts val="500"/>
              </a:spcAft>
            </a:pP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Şunları </a:t>
            </a:r>
            <a:r>
              <a:rPr lang="tr-TR" sz="18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yapmamanız</a:t>
            </a: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 gerekir: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SMM veya KG’lerin kişisel konuklarına hediye vermek.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tr-TR" sz="18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Mensupları/Kamu Görevlilerine eğlence sağlamak.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Bir SMM veya KG’ye nakit veya hediye çeki gibi nakit eşdeğeri hediyeler vermek.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576588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5257799" cy="18465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Hayır Kurumu Bağışları</a:t>
            </a:r>
          </a:p>
          <a:p>
            <a:pPr>
              <a:spcAft>
                <a:spcPts val="500"/>
              </a:spcAft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Bağışlar, uygunsuz bir teşvik amacını taşımadığı ve bir SMM’ye kişisel fayda sağlamadığı sürece, şirketler ve temsilcileri meşru hayır kurumlarını desteklemek için parasal ve ayni bağışlarda bulunabilir.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320384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4495799" cy="212090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Bir SMM’ye Sponsorluk Yapmak</a:t>
            </a:r>
          </a:p>
          <a:p>
            <a:pPr>
              <a:spcAft>
                <a:spcPts val="500"/>
              </a:spcAft>
            </a:pP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YALNIZCA yerel kanun, düzenleme ve sektör kurallarının izin verdiği durumlarda bir SMM’nin bir üçüncü taraf eğitim konferansına, ürün eğitimine veya tıbbi eğitim toplantısına katılmasına sponsor olabilirsiniz.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002745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5714999" cy="31978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Bir SMM’ye Sponsorluk Yapmak</a:t>
            </a:r>
          </a:p>
          <a:p>
            <a:pPr>
              <a:spcAft>
                <a:spcPts val="500"/>
              </a:spcAft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Her türlü etkinlik veya toplantının bu kriterleri karşıladığından emin olmanız gerekir: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Toplantı gündeminin SMM’nin uzmanlık alanıyla ilişkili bilimsel konulara veya eğitim konularına odaklanması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Toplantı mekanının mütevazı ve uygun olması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Bu toplantı için sağladığınız sponsorluğun eğlence faaliyetlerine katkıda bulunmaması</a:t>
            </a:r>
          </a:p>
          <a:p>
            <a:pPr>
              <a:spcAft>
                <a:spcPts val="500"/>
              </a:spcAft>
            </a:pPr>
            <a:endParaRPr lang="en-US" sz="180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55390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B6F4C89-EF73-5644-8669-C79D323E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" r="21667" b="15145"/>
          <a:stretch>
            <a:fillRect/>
          </a:stretch>
        </p:blipFill>
        <p:spPr>
          <a:xfrm>
            <a:off x="5562599" y="1276350"/>
            <a:ext cx="3581401" cy="386715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2" y="1879252"/>
            <a:ext cx="5181598" cy="18465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Eğitim Hibeleri</a:t>
            </a:r>
          </a:p>
          <a:p>
            <a:pPr>
              <a:spcAft>
                <a:spcPts val="500"/>
              </a:spcAft>
              <a:buClr>
                <a:schemeClr val="accent2"/>
              </a:buClr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Şirketler ve temsilcileri; tıbbi eğitimi, hastaların önemli sağlık konularında eğitimini ve üçüncü taraf eğitim konferanslarını desteklemek için yapılan hibeler dahil olmak üzere meşru eğitim amaçları için hibede bulunabilir.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796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14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Kamu İhaleleri</a:t>
            </a:r>
            <a:endParaRPr lang="en-US" sz="180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C8FC6819-235E-444C-8399-A79E86479DF4}"/>
              </a:ext>
            </a:extLst>
          </p:cNvPr>
          <p:cNvSpPr txBox="1"/>
          <p:nvPr/>
        </p:nvSpPr>
        <p:spPr>
          <a:xfrm>
            <a:off x="381001" y="2285820"/>
            <a:ext cx="2514599" cy="221234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15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Yapabilecekleriniz: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4"/>
              </a:buBlip>
            </a:pP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Şirketinizin dahili prosedürlerinin izin verdiği durumlarda Şirket ürünleri için ihalelere teklif vermek ve tıbbi cihaz ürünlerinizin üreticisiyle sözleşme yapmak.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6AF7529-3623-B54A-84C1-8CCC3B2F7B43}"/>
              </a:ext>
            </a:extLst>
          </p:cNvPr>
          <p:cNvSpPr txBox="1"/>
          <p:nvPr/>
        </p:nvSpPr>
        <p:spPr>
          <a:xfrm>
            <a:off x="3200400" y="2286000"/>
            <a:ext cx="2895600" cy="256794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1500" b="0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Uyumlu bir etkileşim için ipuçları</a:t>
            </a: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500" b="1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Adil davranın.</a:t>
            </a:r>
          </a:p>
          <a:p>
            <a:pPr marL="457200" lvl="1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İhale yetkilileriyle sürecin adaletini tehlikeye atacak bir şekilde iş birliği </a:t>
            </a:r>
            <a:r>
              <a:rPr lang="tr-TR" sz="1500" b="1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yapmayın</a:t>
            </a: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.</a:t>
            </a:r>
          </a:p>
          <a:p>
            <a:pPr marL="457200" lvl="1" indent="-285750">
              <a:spcAft>
                <a:spcPts val="5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Adil rekabet kanunlarına uyun ve rakiplerle anlaşma yapmayın.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B5E21B4A-DE87-EA4E-BDBE-F03BBE92D989}"/>
              </a:ext>
            </a:extLst>
          </p:cNvPr>
          <p:cNvCxnSpPr/>
          <p:nvPr/>
        </p:nvCxnSpPr>
        <p:spPr>
          <a:xfrm flipH="1">
            <a:off x="3048000" y="2343150"/>
            <a:ext cx="0" cy="240744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E570D53-AAC5-F14D-8A46-FCD7FF774DAF}"/>
              </a:ext>
            </a:extLst>
          </p:cNvPr>
          <p:cNvSpPr txBox="1"/>
          <p:nvPr/>
        </p:nvSpPr>
        <p:spPr>
          <a:xfrm>
            <a:off x="6400801" y="2285820"/>
            <a:ext cx="2581836" cy="221234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İhale şartnamelerini, belgelerini veya kararını etkilemek için hediye, bağış veya değerli herhangi bir şey </a:t>
            </a:r>
            <a:r>
              <a:rPr lang="tr-TR" sz="1500" b="1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vermeyin</a:t>
            </a: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5"/>
              </a:buBlip>
            </a:pP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İhale kararını etkilemeye çalışmak için “sahte teklifler” </a:t>
            </a:r>
            <a:r>
              <a:rPr lang="tr-TR" sz="1500" b="1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vermeyin</a:t>
            </a:r>
            <a:r>
              <a:rPr lang="tr-TR" sz="15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FBC5B7A-0ADA-DC40-BBCB-56E4BF770880}"/>
              </a:ext>
            </a:extLst>
          </p:cNvPr>
          <p:cNvCxnSpPr/>
          <p:nvPr/>
        </p:nvCxnSpPr>
        <p:spPr>
          <a:xfrm flipH="1">
            <a:off x="6248400" y="2343150"/>
            <a:ext cx="0" cy="2407447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228591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10236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Tanıtım Ürünleri ve Numuneler</a:t>
            </a:r>
          </a:p>
          <a:p>
            <a:pPr>
              <a:spcAft>
                <a:spcPts val="500"/>
              </a:spcAft>
            </a:pPr>
            <a:r>
              <a:rPr lang="tr-TR" sz="18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SMM’lere aşağıdaki şekilde ücretsiz tanıtım ürünleri, numuneler ve değerlendirme ürünleri sağlayabilirsiniz: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E049DC-49B4-D14E-96AB-7E7A0F3BBF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633" y="2876550"/>
            <a:ext cx="1140674" cy="1140674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B36DE56-746F-EA47-BAC3-75D8D898A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26" y="2876550"/>
            <a:ext cx="1140674" cy="1140674"/>
          </a:xfrm>
          <a:prstGeom prst="rect">
            <a:avLst/>
          </a:prstGeo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D9D94A7F-9E1F-C84C-80FD-AE0D79D98C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490" y="2876550"/>
            <a:ext cx="1140674" cy="11406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C8FC6819-235E-444C-8399-A79E86479DF4}"/>
              </a:ext>
            </a:extLst>
          </p:cNvPr>
          <p:cNvSpPr txBox="1"/>
          <p:nvPr/>
        </p:nvSpPr>
        <p:spPr>
          <a:xfrm>
            <a:off x="381001" y="2994958"/>
            <a:ext cx="2666999" cy="166455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b="0" i="0" u="sng" strike="noStrike" cap="none" spc="0" baseline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Tanıtımlar: </a:t>
            </a:r>
            <a:endParaRPr lang="en-US" sz="1400" u="sng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</a:pPr>
            <a:r>
              <a:rPr lang="tr-TR" sz="1400" b="0" i="0" strike="noStrike" cap="none" spc="0" baseline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Hastalar üzerinde kullanım hariç olmak üzere SMM’lere ürünün doğru kullanımını ve işlevselliğini göstermek için kullanılan sermaye teçhizatı veya tek kullanımlık ürün.</a:t>
            </a:r>
            <a:endParaRPr lang="en-US" sz="140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66AF7529-3623-B54A-84C1-8CCC3B2F7B43}"/>
              </a:ext>
            </a:extLst>
          </p:cNvPr>
          <p:cNvSpPr txBox="1"/>
          <p:nvPr/>
        </p:nvSpPr>
        <p:spPr>
          <a:xfrm>
            <a:off x="3505200" y="2994958"/>
            <a:ext cx="2438400" cy="188000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b="0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Numuneler:</a:t>
            </a:r>
            <a:endParaRPr lang="en-US" sz="1400" u="sng" dirty="0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</a:pPr>
            <a:r>
              <a:rPr lang="tr-T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SMM’lere ürünün bir </a:t>
            </a:r>
            <a:r>
              <a:rPr lang="en-US" sz="14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en-US" sz="14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tr-TR" sz="14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hasta üzerindeki etkilerini </a:t>
            </a:r>
            <a:r>
              <a:rPr lang="tr-T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veya bir hasta prosedürü ile birlikte kullanımdaki etkilerini değerlendirmeleri için sağlanan tek kullanımlık ürünler.</a:t>
            </a:r>
            <a:endParaRPr lang="en-US" sz="14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FE570D53-AAC5-F14D-8A46-FCD7FF774DAF}"/>
              </a:ext>
            </a:extLst>
          </p:cNvPr>
          <p:cNvSpPr txBox="1"/>
          <p:nvPr/>
        </p:nvSpPr>
        <p:spPr>
          <a:xfrm>
            <a:off x="6248399" y="2994958"/>
            <a:ext cx="2743201" cy="209544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1400" b="0" i="0" u="sng" strike="noStrike" cap="none" spc="0" baseline="0" dirty="0">
                <a:solidFill>
                  <a:srgbClr val="1F366A"/>
                </a:solidFill>
                <a:effectLst/>
                <a:uFill>
                  <a:solidFill>
                    <a:srgbClr val="71B1A2"/>
                  </a:solidFill>
                </a:uFill>
                <a:latin typeface="Arial"/>
                <a:ea typeface="Arial"/>
                <a:cs typeface="Arial"/>
              </a:rPr>
              <a:t>Değerlendirmeler: </a:t>
            </a:r>
            <a:endParaRPr lang="en-US" sz="1400" u="sng" dirty="0">
              <a:solidFill>
                <a:schemeClr val="bg1">
                  <a:lumMod val="10000"/>
                </a:schemeClr>
              </a:solidFill>
              <a:uFill>
                <a:solidFill>
                  <a:schemeClr val="accent3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</a:pPr>
            <a:r>
              <a:rPr lang="tr-T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Ürün özelliklerinin, performansının ve hastalar üzerindeki veya hasta prosedürlerindeki işlevselliğinin resmi değerlendirmesinin bir parçası olarak SMM’lere sunulan sermaye teçhizatı </a:t>
            </a:r>
            <a:r>
              <a:rPr lang="en-US" sz="14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/>
            </a:r>
            <a:br>
              <a:rPr lang="en-US" sz="14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</a:br>
            <a:r>
              <a:rPr lang="tr-TR" sz="1400" b="0" i="0" strike="noStrike" cap="none" spc="0" baseline="0" dirty="0" smtClean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veya </a:t>
            </a:r>
            <a:r>
              <a:rPr lang="tr-TR" sz="14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tek kullanımlık ürün.</a:t>
            </a:r>
            <a:endParaRPr lang="en-US" sz="14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53137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848599" cy="288797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 dirty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Tanıtım Ürünleri ve Numuneler</a:t>
            </a:r>
          </a:p>
          <a:p>
            <a:pPr>
              <a:spcAft>
                <a:spcPts val="500"/>
              </a:spcAft>
            </a:pP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Aşağıdaki durumlarda ücretsiz ürünler </a:t>
            </a:r>
            <a:r>
              <a:rPr lang="tr-TR" sz="1800" b="1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sağlayamazsınız</a:t>
            </a: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: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SMM’leri veya sağlık kuruluşlarını geçmişteki satın alma işlemleri, geleceğe yönelik satın alma taahhütleri için ödüllendirmek veya tazmin etmek amacıyla veya pazarlama bilgilerine veya iddia edilen ürün kusurlarına karşılık olarak.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Pazardaki geçerli kanunların açıkça izin vermediği durumlarda, ilgili pazardaki yerel düzenleme kurumunun onay vermediği ürünler vermek.</a:t>
            </a:r>
          </a:p>
          <a:p>
            <a:pPr marL="285750" indent="-285750">
              <a:spcAft>
                <a:spcPts val="500"/>
              </a:spcAft>
              <a:buClr>
                <a:schemeClr val="accent2"/>
              </a:buClr>
              <a:buBlip>
                <a:blip r:embed="rId3"/>
              </a:buBlip>
            </a:pPr>
            <a:r>
              <a:rPr lang="tr-TR" sz="1800" b="0" i="0" strike="noStrike" cap="none" spc="0" baseline="0" dirty="0">
                <a:solidFill>
                  <a:srgbClr val="181818"/>
                </a:solidFill>
                <a:effectLst/>
                <a:latin typeface="Arial"/>
                <a:ea typeface="Arial"/>
                <a:cs typeface="Arial"/>
              </a:rPr>
              <a:t>Ürünün onaylı olmayan bir kullanımı için.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031510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14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Örnek Senaryolar</a:t>
            </a:r>
            <a:endParaRPr lang="en-US" sz="180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A2FD420-917C-B549-8A6A-7B2324F61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899394"/>
              </p:ext>
            </p:extLst>
          </p:nvPr>
        </p:nvGraphicFramePr>
        <p:xfrm>
          <a:off x="457200" y="2403660"/>
          <a:ext cx="8382000" cy="2162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387197682"/>
                    </a:ext>
                  </a:extLst>
                </a:gridCol>
                <a:gridCol w="5334000">
                  <a:extLst>
                    <a:ext uri="{9D8B030D-6E8A-4147-A177-3AD203B41FA5}">
                      <a16:col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346849977"/>
                    </a:ext>
                  </a:extLst>
                </a:gridCol>
              </a:tblGrid>
              <a:tr h="245409">
                <a:tc>
                  <a:txBody>
                    <a:bodyPr/>
                    <a:lstStyle/>
                    <a:p>
                      <a:r>
                        <a:rPr lang="tr-TR" sz="1300" b="1" i="0" strike="noStrike" cap="none" spc="0" baseline="0" dirty="0">
                          <a:solidFill>
                            <a:srgbClr val="F3F3F3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EYLEM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300" b="1" i="0" strike="noStrike" cap="none" spc="0" baseline="0">
                          <a:solidFill>
                            <a:srgbClr val="F3F3F3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YANIT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146779138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r>
                        <a:rPr lang="tr-TR" sz="1300" b="0" i="0" strike="noStrike" cap="none" spc="0" baseline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İhale komisyonunun sizin sattığınız ürünleri seçmesini sağlamak üzere bir hastaneye eğitim hibesinde bulunmak.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1" i="0" strike="noStrike" cap="none" spc="0" baseline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Bu, </a:t>
                      </a:r>
                      <a:r>
                        <a:rPr lang="tr-TR" sz="1300" b="1" i="0" u="sng" strike="noStrike" cap="none" spc="0" baseline="0">
                          <a:solidFill>
                            <a:srgbClr val="181818"/>
                          </a:solidFill>
                          <a:effectLst/>
                          <a:uFill>
                            <a:solidFill>
                              <a:srgbClr val="71B1A2"/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uygunsuzdur</a:t>
                      </a:r>
                      <a:r>
                        <a:rPr lang="tr-TR" sz="1300" b="1" i="0" strike="noStrike" cap="none" spc="0" baseline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0" i="0" strike="noStrike" cap="none" spc="0" baseline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İhale kararlarını, materyallerini veya belgelerini etkilemek için ihale kurumlarına hediye, hibe, bağış veya değerli herhangi bir şey vermemeniz gerekir.</a:t>
                      </a:r>
                      <a:endParaRPr lang="en-US" sz="130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1777200471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Jestinizi takdir ettiği için bir ameliyattan sonra bir </a:t>
                      </a:r>
                      <a:r>
                        <a:rPr lang="tr-TR" sz="1300" b="0" i="0" strike="noStrike" cap="none" spc="0" baseline="0" dirty="0" smtClean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Sağlık Meslek </a:t>
                      </a: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mensubuna düzenli olarak yemek vermek.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Bu, </a:t>
                      </a:r>
                      <a:r>
                        <a:rPr lang="tr-TR" sz="1300" b="1" i="0" u="sng" strike="noStrike" cap="none" spc="0" baseline="0" dirty="0">
                          <a:solidFill>
                            <a:srgbClr val="181818"/>
                          </a:solidFill>
                          <a:effectLst/>
                          <a:uFill>
                            <a:solidFill>
                              <a:srgbClr val="71B1A2"/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uygunsuzdur</a:t>
                      </a:r>
                      <a:r>
                        <a:rPr lang="tr-TR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Bir SMM’ye düzenli olarak yemek veremezsiniz.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Meşru bir iş veya eğitim etkileşiminin bir parçası olması kaydıyla </a:t>
                      </a:r>
                      <a:r>
                        <a:rPr lang="tr-TR" sz="1300" b="0" i="0" strike="noStrike" cap="none" spc="0" baseline="0" dirty="0" smtClean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Sağlık Meslek </a:t>
                      </a: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mensuplarına veya kamu görevlilerine sık tekrarlanmayan yemekler verebilirsiniz.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174879801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1146105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A2C44AA8-93B2-5D44-9491-F0CE9E2D6310}"/>
              </a:ext>
            </a:extLst>
          </p:cNvPr>
          <p:cNvSpPr txBox="1"/>
          <p:nvPr/>
        </p:nvSpPr>
        <p:spPr>
          <a:xfrm>
            <a:off x="381000" y="285750"/>
            <a:ext cx="6324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0" strike="noStrike" cap="none" spc="0" baseline="0">
                <a:solidFill>
                  <a:srgbClr val="707074"/>
                </a:solidFill>
                <a:effectLst/>
                <a:latin typeface="Arial"/>
                <a:ea typeface="Arial"/>
                <a:cs typeface="Arial"/>
              </a:rPr>
              <a:t>ŞİRKET ADINI/ETKİNLİĞİ/BAŞLIĞI/LOGOYU GİRİN</a:t>
            </a:r>
            <a:endParaRPr lang="en-US" sz="1200">
              <a:solidFill>
                <a:schemeClr val="accent4"/>
              </a:solidFill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7088DF37-2814-2245-A805-7750FB517934}"/>
              </a:ext>
            </a:extLst>
          </p:cNvPr>
          <p:cNvSpPr txBox="1"/>
          <p:nvPr/>
        </p:nvSpPr>
        <p:spPr>
          <a:xfrm>
            <a:off x="381000" y="971550"/>
            <a:ext cx="6858000" cy="457200"/>
          </a:xfrm>
          <a:prstGeom prst="rect">
            <a:avLst/>
          </a:prstGeom>
        </p:spPr>
        <p:txBody>
          <a:bodyPr/>
          <a:lstStyle>
            <a:lvl1pPr algn="l" defTabSz="605150" rtl="0" eaLnBrk="1" latinLnBrk="0" hangingPunct="1">
              <a:spcBef>
                <a:spcPct val="0"/>
              </a:spcBef>
              <a:buNone/>
              <a:defRPr sz="264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600" b="1" i="0" strike="noStrike" cap="none" spc="0" baseline="0" dirty="0" smtClean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Sağlık Meslek </a:t>
            </a:r>
            <a:r>
              <a:rPr lang="tr-TR" sz="2600" b="1" i="0" strike="noStrike" cap="none" spc="0" baseline="0" dirty="0">
                <a:solidFill>
                  <a:srgbClr val="1F366A"/>
                </a:solidFill>
                <a:effectLst/>
                <a:latin typeface="Arial"/>
                <a:ea typeface="Arial"/>
                <a:cs typeface="Arial"/>
              </a:rPr>
              <a:t>Mensupları ve Kamu Görevlileriyle Etkileşimler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0261F053-B9D5-314B-BE60-80B591FBF6FF}"/>
              </a:ext>
            </a:extLst>
          </p:cNvPr>
          <p:cNvSpPr txBox="1"/>
          <p:nvPr/>
        </p:nvSpPr>
        <p:spPr>
          <a:xfrm>
            <a:off x="381001" y="1879252"/>
            <a:ext cx="7010399" cy="41148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sz="2100" b="1" i="0" strike="noStrike" cap="none" spc="0" baseline="0">
                <a:solidFill>
                  <a:srgbClr val="006D6F"/>
                </a:solidFill>
                <a:effectLst/>
                <a:latin typeface="Arial"/>
                <a:ea typeface="Arial"/>
                <a:cs typeface="Arial"/>
              </a:rPr>
              <a:t>Örnek Senaryolar</a:t>
            </a:r>
            <a:endParaRPr lang="en-US" sz="180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89D29D1B-9662-9845-B1BE-4FCAAE033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88" y="203596"/>
            <a:ext cx="544167" cy="54416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id="{5A2FD420-917C-B549-8A6A-7B2324F61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432275"/>
              </p:ext>
            </p:extLst>
          </p:nvPr>
        </p:nvGraphicFramePr>
        <p:xfrm>
          <a:off x="457200" y="2403660"/>
          <a:ext cx="8382000" cy="2360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387197682"/>
                    </a:ext>
                  </a:extLst>
                </a:gridCol>
                <a:gridCol w="5334000">
                  <a:extLst>
                    <a:ext uri="{9D8B030D-6E8A-4147-A177-3AD203B41FA5}">
                      <a16:col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346849977"/>
                    </a:ext>
                  </a:extLst>
                </a:gridCol>
              </a:tblGrid>
              <a:tr h="245409">
                <a:tc>
                  <a:txBody>
                    <a:bodyPr/>
                    <a:lstStyle/>
                    <a:p>
                      <a:r>
                        <a:rPr lang="tr-TR" sz="1300" b="1" i="0" strike="noStrike" cap="none" spc="0" baseline="0" dirty="0">
                          <a:solidFill>
                            <a:srgbClr val="F3F3F3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EYLEM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300" b="1" i="0" strike="noStrike" cap="none" spc="0" baseline="0">
                          <a:solidFill>
                            <a:srgbClr val="F3F3F3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YANIT</a:t>
                      </a:r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3146779138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Eğitimden sonra tatil yapmak istediği için bir </a:t>
                      </a:r>
                      <a:r>
                        <a:rPr lang="tr-TR" sz="1300" b="0" i="0" strike="noStrike" cap="none" spc="0" baseline="0" dirty="0" smtClean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Sağlık Meslek </a:t>
                      </a: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mensubuna bölgesinin dışındaki bir şehirde yapılan ürün eğitimi için sponsor olmak.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Bu, </a:t>
                      </a:r>
                      <a:r>
                        <a:rPr lang="tr-TR" sz="1300" b="1" i="0" u="sng" strike="noStrike" cap="none" spc="0" baseline="0" dirty="0">
                          <a:solidFill>
                            <a:srgbClr val="181818"/>
                          </a:solidFill>
                          <a:effectLst/>
                          <a:uFill>
                            <a:solidFill>
                              <a:srgbClr val="71B1A2"/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uygunsuzdur</a:t>
                      </a:r>
                      <a:r>
                        <a:rPr lang="tr-TR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Bir eğitim etkinliğini, bir </a:t>
                      </a:r>
                      <a:r>
                        <a:rPr lang="tr-TR" sz="1300" b="0" i="0" strike="noStrike" cap="none" spc="0" baseline="0" dirty="0" smtClean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Sağlık Meslek </a:t>
                      </a: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mensubunun aile seyahatini veya tatilini kolaylaştırmak için kullanamazsınız. Kişisel tatil günlerinde kendi otel masraflarını ödeyecek olsa dahi bir şehri veya ülkeyi ziyaret etmek istediği için onu gönderemezsiniz. </a:t>
                      </a:r>
                      <a:r>
                        <a:rPr lang="tr-TR" sz="1300" b="0" i="0" strike="noStrike" cap="none" spc="0" baseline="0" dirty="0" smtClean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Sağlık Meslek </a:t>
                      </a: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mensuplarına yalnızca katılım için meşru bir eğitim ihtiyacı söz konusuysa sponsor olabilirsiniz.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478480847"/>
                  </a:ext>
                </a:extLst>
              </a:tr>
              <a:tr h="245409"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Bir tıp derneğinin başı olan bir </a:t>
                      </a:r>
                      <a:r>
                        <a:rPr lang="tr-TR" sz="1300" b="0" i="0" strike="noStrike" cap="none" spc="0" baseline="0" dirty="0" smtClean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Sağlık Meslek </a:t>
                      </a: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mensubuna eğitim hibesi sağlamak.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Bu, </a:t>
                      </a:r>
                      <a:r>
                        <a:rPr lang="tr-TR" sz="1300" b="1" i="0" u="sng" strike="noStrike" cap="none" spc="0" baseline="0" dirty="0">
                          <a:solidFill>
                            <a:srgbClr val="181818"/>
                          </a:solidFill>
                          <a:effectLst/>
                          <a:uFill>
                            <a:solidFill>
                              <a:srgbClr val="71B1A2"/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uygunsuzdur</a:t>
                      </a:r>
                      <a:r>
                        <a:rPr lang="tr-TR" sz="1300" b="1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.</a:t>
                      </a:r>
                    </a:p>
                    <a:p>
                      <a:pPr marL="0" marR="0" lvl="0" indent="0" algn="l" defTabSz="6051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Bireysel bir </a:t>
                      </a:r>
                      <a:r>
                        <a:rPr lang="tr-TR" sz="1300" b="0" i="0" strike="noStrike" cap="none" spc="0" baseline="0" dirty="0" smtClean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Sağlık Meslek </a:t>
                      </a:r>
                      <a:r>
                        <a:rPr lang="tr-TR" sz="1300" b="0" i="0" strike="noStrike" cap="none" spc="0" baseline="0" dirty="0">
                          <a:solidFill>
                            <a:srgbClr val="181818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mensubuna veya kamu görevlisine hibe veya bağış yapamazsınız.</a:t>
                      </a:r>
                      <a:endParaRPr lang="en-US" sz="1300" dirty="0"/>
                    </a:p>
                  </a:txBody>
                  <a:tcPr marL="60512" marR="60512" marT="30256" marB="30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="" xmlns:a16="http://schemas.microsoft.com/office/drawing/2014/main" val="45430536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1260864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2.28"/>
  <p:tag name="AS_TITLE" val="Aspose.Slides for Java"/>
  <p:tag name="AS_VERSION" val="21.2"/>
  <p:tag name="ARTICULATE_PROJECT_OPEN" val="0"/>
  <p:tag name="ARTICULATE_SLIDE_COUNT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5">
      <a:dk1>
        <a:srgbClr val="7D7D7D"/>
      </a:dk1>
      <a:lt1>
        <a:srgbClr val="F3F3F3"/>
      </a:lt1>
      <a:dk2>
        <a:srgbClr val="7D7D7D"/>
      </a:dk2>
      <a:lt2>
        <a:srgbClr val="F3F3F3"/>
      </a:lt2>
      <a:accent1>
        <a:srgbClr val="1F366A"/>
      </a:accent1>
      <a:accent2>
        <a:srgbClr val="006D6F"/>
      </a:accent2>
      <a:accent3>
        <a:srgbClr val="71B1A2"/>
      </a:accent3>
      <a:accent4>
        <a:srgbClr val="707074"/>
      </a:accent4>
      <a:accent5>
        <a:srgbClr val="E6E6E8"/>
      </a:accent5>
      <a:accent6>
        <a:srgbClr val="D2E3DE"/>
      </a:accent6>
      <a:hlink>
        <a:srgbClr val="006D6E"/>
      </a:hlink>
      <a:folHlink>
        <a:srgbClr val="71B1A1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vaMed PowerPoint Template - Widescreen 16.9 - Template - WB" id="{ABA75B98-E919-468E-B4D6-2BCC608BD875}" vid="{E06B004C-1CC5-4A03-8025-0FE4807796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79495D95BE44091C8E28A124A2B08" ma:contentTypeVersion="13" ma:contentTypeDescription="Create a new document." ma:contentTypeScope="" ma:versionID="92245dd4470408e7ecadf54b26df66e3">
  <xsd:schema xmlns:xsd="http://www.w3.org/2001/XMLSchema" xmlns:xs="http://www.w3.org/2001/XMLSchema" xmlns:p="http://schemas.microsoft.com/office/2006/metadata/properties" xmlns:ns2="f421dfa5-c9ed-4430-a1d6-a910a98df361" xmlns:ns3="09154ae6-5136-43c5-a3bd-19530b09e54b" targetNamespace="http://schemas.microsoft.com/office/2006/metadata/properties" ma:root="true" ma:fieldsID="e8b6b8ca14ac94ac31dccc84d89ecc3a" ns2:_="" ns3:_="">
    <xsd:import namespace="f421dfa5-c9ed-4430-a1d6-a910a98df361"/>
    <xsd:import namespace="09154ae6-5136-43c5-a3bd-19530b09e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1dfa5-c9ed-4430-a1d6-a910a98df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20" nillable="true" ma:displayName="Notes" ma:format="Dropdown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54ae6-5136-43c5-a3bd-19530b09e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f421dfa5-c9ed-4430-a1d6-a910a98df3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78D19C-7C7E-4C5B-B586-2AAC332392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1dfa5-c9ed-4430-a1d6-a910a98df361"/>
    <ds:schemaRef ds:uri="09154ae6-5136-43c5-a3bd-19530b09e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3F62EF-0325-4C2B-8349-6A552D264902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abc5f-2d1c-41e8-8a4d-484e88cee840"/>
    <ds:schemaRef ds:uri="43b224e3-a9e4-4124-a1be-9077015b3d57"/>
    <ds:schemaRef ds:uri="f421dfa5-c9ed-4430-a1d6-a910a98df361"/>
  </ds:schemaRefs>
</ds:datastoreItem>
</file>

<file path=customXml/itemProps3.xml><?xml version="1.0" encoding="utf-8"?>
<ds:datastoreItem xmlns:ds="http://schemas.openxmlformats.org/officeDocument/2006/customXml" ds:itemID="{F1F4521A-453F-478C-AED4-B69861D3D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AdvaMed PowerPoint Template - Widescreen 16.9 - Template - WB</Template>
  <TotalTime>0</TotalTime>
  <Words>782</Words>
  <Application>Microsoft Office PowerPoint</Application>
  <PresentationFormat>On-screen Show (16:9)</PresentationFormat>
  <Paragraphs>90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Gumpert, Ethan</dc:creator>
  <cp:lastModifiedBy>Dušan Sekulović</cp:lastModifiedBy>
  <cp:revision>114</cp:revision>
  <dcterms:created xsi:type="dcterms:W3CDTF">2019-12-09T14:45:42Z</dcterms:created>
  <dcterms:modified xsi:type="dcterms:W3CDTF">2022-02-21T12:48:36Z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0x0101000DF79495D95BE44091C8E28A124A2B08</vt:lpwstr>
  </property>
  <property fmtid="{D5CDD505-2E9C-101B-9397-08002B2CF9AE}" pid="3" name="ArticulateGUID">
    <vt:lpwstr>9929BA8F-67CF-49EB-9BDC-0F3A5961E3EB</vt:lpwstr>
  </property>
  <property fmtid="{D5CDD505-2E9C-101B-9397-08002B2CF9AE}" pid="4" name="ArticulatePath">
    <vt:lpwstr>Sağlık Meslek Mensupları ve Kamu Görevlileriyle Etkileşimler</vt:lpwstr>
  </property>
</Properties>
</file>